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7"/>
  </p:notesMasterIdLst>
  <p:handoutMasterIdLst>
    <p:handoutMasterId r:id="rId68"/>
  </p:handoutMasterIdLst>
  <p:sldIdLst>
    <p:sldId id="522" r:id="rId2"/>
    <p:sldId id="560" r:id="rId3"/>
    <p:sldId id="561" r:id="rId4"/>
    <p:sldId id="564" r:id="rId5"/>
    <p:sldId id="562" r:id="rId6"/>
    <p:sldId id="565" r:id="rId7"/>
    <p:sldId id="563" r:id="rId8"/>
    <p:sldId id="566" r:id="rId9"/>
    <p:sldId id="567" r:id="rId10"/>
    <p:sldId id="568" r:id="rId11"/>
    <p:sldId id="635" r:id="rId12"/>
    <p:sldId id="658" r:id="rId13"/>
    <p:sldId id="636" r:id="rId14"/>
    <p:sldId id="646" r:id="rId15"/>
    <p:sldId id="647" r:id="rId16"/>
    <p:sldId id="648" r:id="rId17"/>
    <p:sldId id="649" r:id="rId18"/>
    <p:sldId id="638" r:id="rId19"/>
    <p:sldId id="645" r:id="rId20"/>
    <p:sldId id="569" r:id="rId21"/>
    <p:sldId id="570" r:id="rId22"/>
    <p:sldId id="659" r:id="rId23"/>
    <p:sldId id="571" r:id="rId24"/>
    <p:sldId id="573" r:id="rId25"/>
    <p:sldId id="580" r:id="rId26"/>
    <p:sldId id="619" r:id="rId27"/>
    <p:sldId id="620" r:id="rId28"/>
    <p:sldId id="621" r:id="rId29"/>
    <p:sldId id="624" r:id="rId30"/>
    <p:sldId id="629" r:id="rId31"/>
    <p:sldId id="630" r:id="rId32"/>
    <p:sldId id="582" r:id="rId33"/>
    <p:sldId id="579" r:id="rId34"/>
    <p:sldId id="583" r:id="rId35"/>
    <p:sldId id="585" r:id="rId36"/>
    <p:sldId id="611" r:id="rId37"/>
    <p:sldId id="612" r:id="rId38"/>
    <p:sldId id="586" r:id="rId39"/>
    <p:sldId id="587" r:id="rId40"/>
    <p:sldId id="588" r:id="rId41"/>
    <p:sldId id="589" r:id="rId42"/>
    <p:sldId id="590" r:id="rId43"/>
    <p:sldId id="594" r:id="rId44"/>
    <p:sldId id="595" r:id="rId45"/>
    <p:sldId id="650" r:id="rId46"/>
    <p:sldId id="656" r:id="rId47"/>
    <p:sldId id="651" r:id="rId48"/>
    <p:sldId id="660" r:id="rId49"/>
    <p:sldId id="652" r:id="rId50"/>
    <p:sldId id="601" r:id="rId51"/>
    <p:sldId id="602" r:id="rId52"/>
    <p:sldId id="608" r:id="rId53"/>
    <p:sldId id="609" r:id="rId54"/>
    <p:sldId id="603" r:id="rId55"/>
    <p:sldId id="661" r:id="rId56"/>
    <p:sldId id="604" r:id="rId57"/>
    <p:sldId id="662" r:id="rId58"/>
    <p:sldId id="664" r:id="rId59"/>
    <p:sldId id="665" r:id="rId60"/>
    <p:sldId id="663" r:id="rId61"/>
    <p:sldId id="605" r:id="rId62"/>
    <p:sldId id="666" r:id="rId63"/>
    <p:sldId id="667" r:id="rId64"/>
    <p:sldId id="657" r:id="rId65"/>
    <p:sldId id="606" r:id="rId6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  <a:srgbClr val="336600"/>
    <a:srgbClr val="006600"/>
    <a:srgbClr val="33339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168" autoAdjust="0"/>
  </p:normalViewPr>
  <p:slideViewPr>
    <p:cSldViewPr>
      <p:cViewPr>
        <p:scale>
          <a:sx n="120" d="100"/>
          <a:sy n="120" d="100"/>
        </p:scale>
        <p:origin x="-370" y="9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84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B323560-B922-4B3D-9538-77AB5713AA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164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A2D2F0B-C9BC-407E-AF25-6A8132C1A7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19352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68BADDA3-34E2-4E99-8625-BCC9CFED7B48}" type="slidenum">
              <a:rPr lang="en-US" altLang="zh-CN" sz="1200"/>
              <a:pPr eaLnBrk="1" hangingPunct="1"/>
              <a:t>1</a:t>
            </a:fld>
            <a:endParaRPr lang="en-US" altLang="zh-CN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2D2F0B-C9BC-407E-AF25-6A8132C1A742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307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3549650" y="215900"/>
            <a:ext cx="5294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zh-CN" sz="2000" b="1" u="sng" smtClean="0">
                <a:solidFill>
                  <a:srgbClr val="333399"/>
                </a:solidFill>
                <a:latin typeface="仿宋_GB2312" pitchFamily="49" charset="-122"/>
                <a:ea typeface="仿宋_GB2312" pitchFamily="49" charset="-122"/>
              </a:rPr>
              <a:t>《</a:t>
            </a:r>
            <a:r>
              <a:rPr lang="zh-CN" altLang="en-US" sz="2000" b="1" u="sng" smtClean="0">
                <a:solidFill>
                  <a:srgbClr val="333399"/>
                </a:solidFill>
                <a:latin typeface="仿宋_GB2312" pitchFamily="49" charset="-122"/>
                <a:ea typeface="仿宋_GB2312" pitchFamily="49" charset="-122"/>
              </a:rPr>
              <a:t>信息论基础</a:t>
            </a:r>
            <a:r>
              <a:rPr lang="en-US" altLang="zh-CN" sz="2000" b="1" u="sng" smtClean="0">
                <a:solidFill>
                  <a:srgbClr val="333399"/>
                </a:solidFill>
                <a:latin typeface="仿宋_GB2312" pitchFamily="49" charset="-122"/>
                <a:ea typeface="仿宋_GB2312" pitchFamily="49" charset="-122"/>
              </a:rPr>
              <a:t>》</a:t>
            </a:r>
            <a:r>
              <a:rPr lang="en-US" altLang="zh-CN" sz="2000" b="1" smtClean="0">
                <a:solidFill>
                  <a:srgbClr val="333399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000" b="1" smtClean="0">
                <a:solidFill>
                  <a:srgbClr val="333399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lang="en-US" altLang="zh-CN" sz="2000" b="1" smtClean="0">
                <a:solidFill>
                  <a:srgbClr val="333399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endParaRPr lang="zh-CN" altLang="en-US" sz="2000" smtClean="0"/>
          </a:p>
        </p:txBody>
      </p:sp>
      <p:sp>
        <p:nvSpPr>
          <p:cNvPr id="2049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050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>
                <a:solidFill>
                  <a:srgbClr val="333399"/>
                </a:solidFill>
              </a:defRPr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>
              <a:buFontTx/>
              <a:buNone/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 Black" pitchFamily="34" charset="0"/>
              </a:defRPr>
            </a:lvl1pPr>
          </a:lstStyle>
          <a:p>
            <a:pPr>
              <a:defRPr/>
            </a:pPr>
            <a:fld id="{9712E94B-E721-4D00-8713-941EFE9AD9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197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82919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457200"/>
            <a:ext cx="2209800" cy="62484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457200"/>
            <a:ext cx="6477000" cy="62484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088953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4343400" cy="5638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343400" cy="56388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70135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98412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5074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3434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3434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4642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16177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15166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96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003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711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800">
                <a:solidFill>
                  <a:schemeClr val="hlink"/>
                </a:solidFill>
              </a:endParaRPr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800">
                <a:solidFill>
                  <a:schemeClr val="hlink"/>
                </a:solidFill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800">
                <a:solidFill>
                  <a:schemeClr val="accent2"/>
                </a:solidFill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80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80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800">
                <a:solidFill>
                  <a:schemeClr val="accent2"/>
                </a:solidFill>
              </a:endParaRPr>
            </a:p>
          </p:txBody>
        </p:sp>
      </p:grpSp>
      <p:sp>
        <p:nvSpPr>
          <p:cNvPr id="1027" name="Rectangle 1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4572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52400" y="1066800"/>
            <a:ext cx="88392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3300"/>
          </a:solidFill>
          <a:latin typeface="Arial" panose="020B0604020202020204" pitchFamily="34" charset="0"/>
          <a:ea typeface="仿宋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3300"/>
          </a:solidFill>
          <a:latin typeface="Arial" panose="020B0604020202020204" pitchFamily="34" charset="0"/>
          <a:ea typeface="仿宋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3300"/>
          </a:solidFill>
          <a:latin typeface="Arial" panose="020B0604020202020204" pitchFamily="34" charset="0"/>
          <a:ea typeface="仿宋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C3300"/>
          </a:solidFill>
          <a:latin typeface="Arial" panose="020B0604020202020204" pitchFamily="34" charset="0"/>
          <a:ea typeface="仿宋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CC3300"/>
          </a:solidFill>
          <a:latin typeface="Arial" panose="020B0604020202020204" pitchFamily="34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CC3300"/>
          </a:solidFill>
          <a:latin typeface="Arial" panose="020B0604020202020204" pitchFamily="34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CC3300"/>
          </a:solidFill>
          <a:latin typeface="Arial" panose="020B0604020202020204" pitchFamily="34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CC3300"/>
          </a:solidFill>
          <a:latin typeface="Arial" panose="020B0604020202020204" pitchFamily="34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3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4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4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48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4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51163" y="2060575"/>
            <a:ext cx="6019800" cy="2209800"/>
          </a:xfrm>
        </p:spPr>
        <p:txBody>
          <a:bodyPr/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3800" smtClean="0">
                <a:latin typeface="仿宋_GB2312" pitchFamily="49" charset="-122"/>
              </a:rPr>
              <a:t>第</a:t>
            </a:r>
            <a:r>
              <a:rPr lang="en-US" altLang="zh-CN" sz="3800" smtClean="0">
                <a:latin typeface="仿宋_GB2312" pitchFamily="49" charset="-122"/>
              </a:rPr>
              <a:t>5</a:t>
            </a:r>
            <a:r>
              <a:rPr lang="zh-CN" altLang="en-US" sz="3800" smtClean="0">
                <a:latin typeface="仿宋_GB2312" pitchFamily="49" charset="-122"/>
              </a:rPr>
              <a:t>章   无失真信源编码</a:t>
            </a:r>
            <a:br>
              <a:rPr lang="zh-CN" altLang="en-US" sz="3800" smtClean="0">
                <a:latin typeface="仿宋_GB2312" pitchFamily="49" charset="-122"/>
              </a:rPr>
            </a:br>
            <a:endParaRPr lang="zh-CN" altLang="en-US" sz="2800" smtClean="0">
              <a:latin typeface="仿宋_GB2312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320675" y="1066800"/>
          <a:ext cx="850265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r:id="rId3" imgW="8541189" imgH="5664491" progId="Paint.Picture">
                  <p:embed/>
                </p:oleObj>
              </mc:Choice>
              <mc:Fallback>
                <p:oleObj r:id="rId3" imgW="8541189" imgH="5664491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1066800"/>
                        <a:ext cx="8502650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355600" y="1236663"/>
          <a:ext cx="7980363" cy="391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r:id="rId3" imgW="7766449" imgH="3803845" progId="Paint.Picture">
                  <p:embed/>
                </p:oleObj>
              </mc:Choice>
              <mc:Fallback>
                <p:oleObj r:id="rId3" imgW="7766449" imgH="3803845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1236663"/>
                        <a:ext cx="7980363" cy="391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TextBox 1"/>
          <p:cNvSpPr txBox="1">
            <a:spLocks noChangeArrowheads="1"/>
          </p:cNvSpPr>
          <p:nvPr/>
        </p:nvSpPr>
        <p:spPr bwMode="auto">
          <a:xfrm>
            <a:off x="827088" y="5300663"/>
            <a:ext cx="77057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/>
              <a:t>{0,10,110,1011} :</a:t>
            </a:r>
            <a:r>
              <a:rPr lang="zh-CN" altLang="en-US" sz="2000"/>
              <a:t>非唯一可译码，比如：</a:t>
            </a:r>
            <a:r>
              <a:rPr lang="en-US" altLang="zh-CN" sz="2000"/>
              <a:t>10110</a:t>
            </a:r>
            <a:r>
              <a:rPr lang="zh-CN" altLang="en-US" sz="2000"/>
              <a:t>。</a:t>
            </a:r>
            <a:endParaRPr lang="en-US" altLang="zh-CN" sz="2000"/>
          </a:p>
          <a:p>
            <a:pPr eaLnBrk="1" hangingPunct="1"/>
            <a:endParaRPr lang="en-US" altLang="zh-CN" sz="2000"/>
          </a:p>
          <a:p>
            <a:pPr eaLnBrk="1" hangingPunct="1"/>
            <a:r>
              <a:rPr lang="zh-CN" altLang="en-US" sz="2000">
                <a:solidFill>
                  <a:srgbClr val="FF0000"/>
                </a:solidFill>
              </a:rPr>
              <a:t>注：如果一种编码方法的任意</a:t>
            </a:r>
            <a:r>
              <a:rPr lang="en-US" altLang="zh-CN" sz="2000">
                <a:solidFill>
                  <a:srgbClr val="FF0000"/>
                </a:solidFill>
              </a:rPr>
              <a:t>N</a:t>
            </a:r>
            <a:r>
              <a:rPr lang="zh-CN" altLang="en-US" sz="2000">
                <a:solidFill>
                  <a:srgbClr val="FF0000"/>
                </a:solidFill>
              </a:rPr>
              <a:t>次扩展码都是非奇异码，则这种编码方法就是唯一可译码。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唯一可译变长码的另一种判断方法：尾随后缀法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将码</a:t>
            </a:r>
            <a:r>
              <a:rPr lang="en-US" altLang="zh-CN" dirty="0" smtClean="0"/>
              <a:t>C</a:t>
            </a:r>
            <a:r>
              <a:rPr lang="zh-CN" altLang="en-US" dirty="0" smtClean="0"/>
              <a:t>中所有码字可能的尾随后缀组成一个集合</a:t>
            </a:r>
            <a:r>
              <a:rPr lang="en-US" altLang="zh-CN" dirty="0" smtClean="0"/>
              <a:t>F</a:t>
            </a:r>
            <a:r>
              <a:rPr lang="zh-CN" altLang="en-US" dirty="0" smtClean="0"/>
              <a:t>，当且仅当集合</a:t>
            </a:r>
            <a:r>
              <a:rPr lang="en-US" altLang="zh-CN" dirty="0" smtClean="0"/>
              <a:t>F</a:t>
            </a:r>
            <a:r>
              <a:rPr lang="zh-CN" altLang="en-US" dirty="0" smtClean="0"/>
              <a:t>中没有包含任一码字，则可判断此码</a:t>
            </a:r>
            <a:r>
              <a:rPr lang="en-US" altLang="zh-CN" dirty="0" smtClean="0"/>
              <a:t>C</a:t>
            </a:r>
            <a:r>
              <a:rPr lang="zh-CN" altLang="en-US" dirty="0" smtClean="0"/>
              <a:t>为唯一可译变长码。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b="0" dirty="0" smtClean="0">
                <a:solidFill>
                  <a:srgbClr val="FF0000"/>
                </a:solidFill>
              </a:rPr>
              <a:t>例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1</a:t>
            </a:r>
            <a:r>
              <a:rPr lang="zh-CN" altLang="en-US" sz="2000" b="0" dirty="0" smtClean="0">
                <a:solidFill>
                  <a:srgbClr val="FF0000"/>
                </a:solidFill>
              </a:rPr>
              <a:t>：</a:t>
            </a:r>
            <a:r>
              <a:rPr lang="zh-CN" altLang="en-US" sz="2000" b="0" dirty="0" smtClean="0"/>
              <a:t>现有码</a:t>
            </a:r>
            <a:r>
              <a:rPr lang="en-US" altLang="zh-CN" sz="2000" b="0" dirty="0" smtClean="0"/>
              <a:t>C={0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1100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1110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1011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1101}</a:t>
            </a:r>
            <a:r>
              <a:rPr lang="zh-CN" altLang="en-US" sz="2000" b="0" dirty="0" smtClean="0"/>
              <a:t>，请判断是否是唯一可译码。</a:t>
            </a:r>
            <a:endParaRPr lang="en-US" altLang="zh-CN" sz="2000" b="0" dirty="0" smtClean="0"/>
          </a:p>
          <a:p>
            <a:pPr marL="0" indent="0">
              <a:buNone/>
            </a:pPr>
            <a:r>
              <a:rPr lang="zh-CN" altLang="en-US" sz="2000" b="0" dirty="0" smtClean="0"/>
              <a:t>解：</a:t>
            </a:r>
            <a:r>
              <a:rPr lang="en-US" altLang="zh-CN" sz="2000" b="0" dirty="0" smtClean="0"/>
              <a:t>F={11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00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01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100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110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011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101}</a:t>
            </a:r>
            <a:r>
              <a:rPr lang="zh-CN" altLang="en-US" sz="2000" b="0" dirty="0" smtClean="0"/>
              <a:t>，否。</a:t>
            </a:r>
            <a:endParaRPr lang="en-US" altLang="zh-CN" sz="2000" b="0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b="0" dirty="0"/>
              <a:t>例</a:t>
            </a:r>
            <a:r>
              <a:rPr lang="en-US" altLang="zh-CN" sz="2000" b="0" dirty="0"/>
              <a:t>2</a:t>
            </a:r>
            <a:r>
              <a:rPr lang="zh-CN" altLang="en-US" sz="2000" b="0" dirty="0"/>
              <a:t>：现有码</a:t>
            </a:r>
            <a:r>
              <a:rPr lang="en-US" altLang="zh-CN" sz="2000" b="0" dirty="0"/>
              <a:t>C</a:t>
            </a:r>
            <a:r>
              <a:rPr lang="en-US" altLang="zh-CN" sz="2000" b="0" dirty="0" smtClean="0"/>
              <a:t>={110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11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100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00</a:t>
            </a:r>
            <a:r>
              <a:rPr lang="zh-CN" altLang="en-US" sz="2000" b="0" dirty="0" smtClean="0"/>
              <a:t>，</a:t>
            </a:r>
            <a:r>
              <a:rPr lang="en-US" altLang="zh-CN" sz="2000" b="0" dirty="0" smtClean="0"/>
              <a:t>10}</a:t>
            </a:r>
            <a:r>
              <a:rPr lang="zh-CN" altLang="en-US" sz="2000" b="0" dirty="0" smtClean="0"/>
              <a:t>，</a:t>
            </a:r>
            <a:r>
              <a:rPr lang="zh-CN" altLang="en-US" sz="2000" b="0" dirty="0"/>
              <a:t>，请判断是否是唯一可译码</a:t>
            </a:r>
            <a:r>
              <a:rPr lang="zh-CN" altLang="en-US" sz="2000" b="0" dirty="0" smtClean="0"/>
              <a:t>。</a:t>
            </a:r>
            <a:endParaRPr lang="en-US" altLang="zh-CN" sz="2000" b="0" dirty="0" smtClean="0"/>
          </a:p>
          <a:p>
            <a:pPr marL="0" indent="0">
              <a:buNone/>
            </a:pPr>
            <a:r>
              <a:rPr lang="zh-CN" altLang="en-US" sz="2000" b="0" dirty="0"/>
              <a:t>解：</a:t>
            </a:r>
            <a:r>
              <a:rPr lang="en-US" altLang="zh-CN" sz="2000" b="0" dirty="0"/>
              <a:t>F</a:t>
            </a:r>
            <a:r>
              <a:rPr lang="en-US" altLang="zh-CN" sz="2000" b="0" dirty="0" smtClean="0"/>
              <a:t>={0}</a:t>
            </a:r>
            <a:r>
              <a:rPr lang="zh-CN" altLang="en-US" sz="2000" b="0" dirty="0" smtClean="0"/>
              <a:t>。是。</a:t>
            </a:r>
            <a:endParaRPr lang="en-US" altLang="zh-CN" sz="2000" b="0" dirty="0"/>
          </a:p>
          <a:p>
            <a:pPr marL="0" indent="0">
              <a:buNone/>
            </a:pPr>
            <a:endParaRPr lang="en-US" altLang="zh-CN" sz="2000" b="0" dirty="0"/>
          </a:p>
          <a:p>
            <a:pPr marL="0" indent="0">
              <a:buNone/>
            </a:pPr>
            <a:r>
              <a:rPr lang="en-US" altLang="zh-CN" sz="2000" b="0" dirty="0"/>
              <a:t>      </a:t>
            </a:r>
            <a:endParaRPr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90735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788988" y="1066800"/>
          <a:ext cx="7564437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r:id="rId3" imgW="8280826" imgH="6172517" progId="Paint.Picture">
                  <p:embed/>
                </p:oleObj>
              </mc:Choice>
              <mc:Fallback>
                <p:oleObj r:id="rId3" imgW="8280826" imgH="6172517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1066800"/>
                        <a:ext cx="7564437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2195513" y="6553200"/>
            <a:ext cx="4641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/>
              <a:t>例：</a:t>
            </a:r>
            <a:r>
              <a:rPr lang="en-US" altLang="zh-CN" sz="1600"/>
              <a:t>{1</a:t>
            </a:r>
            <a:r>
              <a:rPr lang="zh-CN" altLang="en-US" sz="1600"/>
              <a:t>，</a:t>
            </a:r>
            <a:r>
              <a:rPr lang="en-US" altLang="zh-CN" sz="1600"/>
              <a:t>10</a:t>
            </a:r>
            <a:r>
              <a:rPr lang="zh-CN" altLang="en-US" sz="1600"/>
              <a:t>，</a:t>
            </a:r>
            <a:r>
              <a:rPr lang="en-US" altLang="zh-CN" sz="1600"/>
              <a:t>100</a:t>
            </a:r>
            <a:r>
              <a:rPr lang="zh-CN" altLang="en-US" sz="1600"/>
              <a:t>，</a:t>
            </a:r>
            <a:r>
              <a:rPr lang="en-US" altLang="zh-CN" sz="1600"/>
              <a:t>1000} </a:t>
            </a:r>
            <a:r>
              <a:rPr lang="zh-CN" altLang="en-US" sz="1600"/>
              <a:t>，</a:t>
            </a:r>
            <a:r>
              <a:rPr lang="en-US" altLang="zh-CN" sz="1600"/>
              <a:t>{1</a:t>
            </a:r>
            <a:r>
              <a:rPr lang="zh-CN" altLang="en-US" sz="1600"/>
              <a:t>，</a:t>
            </a:r>
            <a:r>
              <a:rPr lang="en-US" altLang="zh-CN" sz="1600"/>
              <a:t>01</a:t>
            </a:r>
            <a:r>
              <a:rPr lang="zh-CN" altLang="en-US" sz="1600"/>
              <a:t>，</a:t>
            </a:r>
            <a:r>
              <a:rPr lang="en-US" altLang="zh-CN" sz="1600"/>
              <a:t>001</a:t>
            </a:r>
            <a:r>
              <a:rPr lang="zh-CN" altLang="en-US" sz="1600"/>
              <a:t>，</a:t>
            </a:r>
            <a:r>
              <a:rPr lang="en-US" altLang="zh-CN" sz="1600"/>
              <a:t>0001}</a:t>
            </a:r>
            <a:endParaRPr lang="zh-CN" altLang="en-US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542925" y="830263"/>
          <a:ext cx="7812088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r:id="rId3" imgW="8718998" imgH="6293173" progId="Paint.Picture">
                  <p:embed/>
                </p:oleObj>
              </mc:Choice>
              <mc:Fallback>
                <p:oleObj r:id="rId3" imgW="8718998" imgH="6293173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830263"/>
                        <a:ext cx="7812088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68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77800" y="474663"/>
          <a:ext cx="5984875" cy="586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r:id="rId3" imgW="2578320" imgH="2526840" progId="Word.Document.8">
                  <p:embed/>
                </p:oleObj>
              </mc:Choice>
              <mc:Fallback>
                <p:oleObj r:id="rId3" imgW="2578320" imgH="252684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474663"/>
                        <a:ext cx="5984875" cy="586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0" y="2681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388" name="Object 3"/>
          <p:cNvGraphicFramePr>
            <a:graphicFrameLocks noChangeAspect="1"/>
          </p:cNvGraphicFramePr>
          <p:nvPr/>
        </p:nvGraphicFramePr>
        <p:xfrm>
          <a:off x="6408738" y="584200"/>
          <a:ext cx="2735262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r:id="rId5" imgW="2093400" imgH="1763640" progId="Visio.Drawing.11">
                  <p:embed/>
                </p:oleObj>
              </mc:Choice>
              <mc:Fallback>
                <p:oleObj r:id="rId5" imgW="2093400" imgH="17636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738" y="584200"/>
                        <a:ext cx="2735262" cy="230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55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70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461963" y="463550"/>
          <a:ext cx="8218487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r:id="rId3" imgW="4210200" imgH="3120480" progId="Word.Document.8">
                  <p:embed/>
                </p:oleObj>
              </mc:Choice>
              <mc:Fallback>
                <p:oleObj r:id="rId3" imgW="4210200" imgH="31204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463550"/>
                        <a:ext cx="8218487" cy="609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5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73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17500" y="549275"/>
          <a:ext cx="8215313" cy="621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r:id="rId3" imgW="3936600" imgH="2971440" progId="Word.Document.8">
                  <p:embed/>
                </p:oleObj>
              </mc:Choice>
              <mc:Fallback>
                <p:oleObj r:id="rId3" imgW="3936600" imgH="297144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549275"/>
                        <a:ext cx="8215313" cy="621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57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93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46075" y="508000"/>
          <a:ext cx="8324850" cy="609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r:id="rId3" imgW="4195440" imgH="3070800" progId="Word.Document.8">
                  <p:embed/>
                </p:oleObj>
              </mc:Choice>
              <mc:Fallback>
                <p:oleObj r:id="rId3" imgW="4195440" imgH="3070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508000"/>
                        <a:ext cx="8324850" cy="609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2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93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481013" y="733425"/>
          <a:ext cx="7904162" cy="580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r:id="rId3" imgW="3888720" imgH="2863800" progId="Word.Document.8">
                  <p:embed/>
                </p:oleObj>
              </mc:Choice>
              <mc:Fallback>
                <p:oleObj r:id="rId3" imgW="3888720" imgH="2863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733425"/>
                        <a:ext cx="7904162" cy="580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2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574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962025" y="479425"/>
          <a:ext cx="7537450" cy="562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r:id="rId3" imgW="3187800" imgH="2377440" progId="Word.Document.8">
                  <p:embed/>
                </p:oleObj>
              </mc:Choice>
              <mc:Fallback>
                <p:oleObj r:id="rId3" imgW="3187800" imgH="237744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479425"/>
                        <a:ext cx="7537450" cy="562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2268538" y="2708275"/>
            <a:ext cx="5291137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975350" y="3392488"/>
            <a:ext cx="973138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427538" y="1700213"/>
            <a:ext cx="2197100" cy="5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1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742950" y="681038"/>
          <a:ext cx="693737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r:id="rId3" imgW="7798201" imgH="6337626" progId="Paint.Picture">
                  <p:embed/>
                </p:oleObj>
              </mc:Choice>
              <mc:Fallback>
                <p:oleObj r:id="rId3" imgW="7798201" imgH="6337626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681038"/>
                        <a:ext cx="693737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842963" y="750888"/>
          <a:ext cx="72104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r:id="rId3" imgW="8363380" imgH="6540836" progId="Paint.Picture">
                  <p:embed/>
                </p:oleObj>
              </mc:Choice>
              <mc:Fallback>
                <p:oleObj r:id="rId3" imgW="8363380" imgH="6540836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750888"/>
                        <a:ext cx="72104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【</a:t>
                </a:r>
                <a:r>
                  <a:rPr lang="zh-CN" altLang="en-US" dirty="0" smtClean="0"/>
                  <a:t>例 </a:t>
                </a:r>
                <a:r>
                  <a:rPr lang="en-US" altLang="zh-CN" dirty="0" smtClean="0"/>
                  <a:t>5.2】 </a:t>
                </a:r>
                <a:r>
                  <a:rPr lang="zh-CN" altLang="en-US" dirty="0" smtClean="0"/>
                  <a:t>设离散无记忆信源的概率空间为</a:t>
                </a:r>
                <a:r>
                  <a:rPr lang="en-US" altLang="zh-CN" dirty="0" smtClean="0"/>
                  <a:t>p(s1)=0.7, p(s2)=0.3, </a:t>
                </a:r>
                <a:r>
                  <a:rPr lang="zh-CN" altLang="en-US" dirty="0" smtClean="0"/>
                  <a:t>对三次扩展信源进行编码的方案如下，计算平均码长。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解：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𝟑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 smtClean="0"/>
                  <a:t>=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14" t="-1189" r="-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80913"/>
              </p:ext>
            </p:extLst>
          </p:nvPr>
        </p:nvGraphicFramePr>
        <p:xfrm>
          <a:off x="1295636" y="2312876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P(</a:t>
                      </a:r>
                      <a:r>
                        <a:rPr lang="en-US" altLang="zh-CN" dirty="0" err="1" smtClean="0"/>
                        <a:t>ai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P(</a:t>
                      </a:r>
                      <a:r>
                        <a:rPr lang="en-US" altLang="zh-CN" dirty="0" err="1" smtClean="0"/>
                        <a:t>ai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Ci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s1s1s1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s2s1s1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s1s1s2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s2s1s2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s1s2s1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s2s2s1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s1s2s2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s2s2s2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614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1196975" y="1066800"/>
          <a:ext cx="675005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r:id="rId3" imgW="6902805" imgH="5766096" progId="Paint.Picture">
                  <p:embed/>
                </p:oleObj>
              </mc:Choice>
              <mc:Fallback>
                <p:oleObj r:id="rId3" imgW="6902805" imgH="5766096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1066800"/>
                        <a:ext cx="6750050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1136650" y="1066800"/>
          <a:ext cx="687070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r:id="rId3" imgW="7969660" imgH="6540836" progId="Paint.Picture">
                  <p:embed/>
                </p:oleObj>
              </mc:Choice>
              <mc:Fallback>
                <p:oleObj r:id="rId3" imgW="7969660" imgH="6540836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1066800"/>
                        <a:ext cx="6870700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zh-CN" smtClean="0"/>
              <a:t>5.2 </a:t>
            </a:r>
            <a:r>
              <a:rPr lang="zh-CN" altLang="en-US" smtClean="0"/>
              <a:t>无失真信源编码定理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409575" y="1181100"/>
          <a:ext cx="832485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r:id="rId3" imgW="8325278" imgH="5410478" progId="Paint.Picture">
                  <p:embed/>
                </p:oleObj>
              </mc:Choice>
              <mc:Fallback>
                <p:oleObj r:id="rId3" imgW="8325278" imgH="5410478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1181100"/>
                        <a:ext cx="8324850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1317625" y="1052513"/>
          <a:ext cx="650875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" r:id="rId3" imgW="7601341" imgH="6585288" progId="Paint.Picture">
                  <p:embed/>
                </p:oleObj>
              </mc:Choice>
              <mc:Fallback>
                <p:oleObj r:id="rId3" imgW="7601341" imgH="6585288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1052513"/>
                        <a:ext cx="6508750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959225" y="1196975"/>
            <a:ext cx="1873250" cy="900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987675" y="2673350"/>
            <a:ext cx="1763713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95400" y="3716338"/>
            <a:ext cx="2663825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内容占位符 2"/>
          <p:cNvGraphicFramePr>
            <a:graphicFrameLocks noGrp="1"/>
          </p:cNvGraphicFramePr>
          <p:nvPr>
            <p:ph idx="1"/>
          </p:nvPr>
        </p:nvGraphicFramePr>
        <p:xfrm>
          <a:off x="647700" y="2006600"/>
          <a:ext cx="784860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r:id="rId3" imgW="7849003" imgH="3759393" progId="Paint.Picture">
                  <p:embed/>
                </p:oleObj>
              </mc:Choice>
              <mc:Fallback>
                <p:oleObj r:id="rId3" imgW="7849003" imgH="3759393" progId="Paint.Picture">
                  <p:embed/>
                  <p:pic>
                    <p:nvPicPr>
                      <p:cNvPr id="0" name="内容占位符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2006600"/>
                        <a:ext cx="7848600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635000" y="1768475"/>
          <a:ext cx="7874000" cy="423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r:id="rId3" imgW="7874405" imgH="4235668" progId="Paint.Picture">
                  <p:embed/>
                </p:oleObj>
              </mc:Choice>
              <mc:Fallback>
                <p:oleObj r:id="rId3" imgW="7874405" imgH="4235668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1768475"/>
                        <a:ext cx="7874000" cy="423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77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962025" y="579438"/>
          <a:ext cx="6965950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r:id="rId3" imgW="3020040" imgH="2340000" progId="Word.Document.8">
                  <p:embed/>
                </p:oleObj>
              </mc:Choice>
              <mc:Fallback>
                <p:oleObj r:id="rId3" imgW="3020040" imgH="2340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579438"/>
                        <a:ext cx="6965950" cy="539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16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800100" y="1066800"/>
          <a:ext cx="7542213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r:id="rId3" imgW="8204622" imgH="6134415" progId="Paint.Picture">
                  <p:embed/>
                </p:oleObj>
              </mc:Choice>
              <mc:Fallback>
                <p:oleObj r:id="rId3" imgW="8204622" imgH="6134415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066800"/>
                        <a:ext cx="7542213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768350" y="1492250"/>
          <a:ext cx="7607300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6" r:id="rId3" imgW="7607691" imgH="4788146" progId="Paint.Picture">
                  <p:embed/>
                </p:oleObj>
              </mc:Choice>
              <mc:Fallback>
                <p:oleObj r:id="rId3" imgW="7607691" imgH="4788146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1492250"/>
                        <a:ext cx="7607300" cy="478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7272338" y="2673350"/>
            <a:ext cx="827087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735263" y="3357563"/>
            <a:ext cx="1044575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551613" y="4113213"/>
            <a:ext cx="865187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684213" y="909638"/>
          <a:ext cx="765175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9" r:id="rId3" imgW="8522138" imgH="6280473" progId="Paint.Picture">
                  <p:embed/>
                </p:oleObj>
              </mc:Choice>
              <mc:Fallback>
                <p:oleObj r:id="rId3" imgW="8522138" imgH="6280473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909638"/>
                        <a:ext cx="7651750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7488238" y="3249613"/>
            <a:ext cx="792162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835150" y="3932238"/>
            <a:ext cx="792163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879475" y="1219200"/>
          <a:ext cx="738505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" r:id="rId3" imgW="7385430" imgH="5334274" progId="Paint.Picture">
                  <p:embed/>
                </p:oleObj>
              </mc:Choice>
              <mc:Fallback>
                <p:oleObj r:id="rId3" imgW="7385430" imgH="5334274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1219200"/>
                        <a:ext cx="7385050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1003300" y="1066800"/>
          <a:ext cx="7135813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5" r:id="rId3" imgW="8477686" imgH="6699594" progId="Paint.Picture">
                  <p:embed/>
                </p:oleObj>
              </mc:Choice>
              <mc:Fallback>
                <p:oleObj r:id="rId3" imgW="8477686" imgH="6699594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066800"/>
                        <a:ext cx="7135813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34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15900" y="225425"/>
          <a:ext cx="7200900" cy="563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r:id="rId3" imgW="3020400" imgH="2367720" progId="Word.Document.8">
                  <p:embed/>
                </p:oleObj>
              </mc:Choice>
              <mc:Fallback>
                <p:oleObj r:id="rId3" imgW="3020400" imgH="236772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25425"/>
                        <a:ext cx="7200900" cy="563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4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477838" y="609600"/>
          <a:ext cx="7923212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8" r:id="rId3" imgW="8744399" imgH="6223320" progId="Paint.Picture">
                  <p:embed/>
                </p:oleObj>
              </mc:Choice>
              <mc:Fallback>
                <p:oleObj r:id="rId3" imgW="8744399" imgH="6223320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8" y="609600"/>
                        <a:ext cx="7923212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6372225" y="4508500"/>
            <a:ext cx="1944688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60363" y="5408613"/>
            <a:ext cx="287337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60363" y="3860800"/>
            <a:ext cx="1511300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16013" y="4689475"/>
            <a:ext cx="2627312" cy="827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7513" y="1628775"/>
            <a:ext cx="1223962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463550" y="609600"/>
          <a:ext cx="7748588" cy="601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r:id="rId3" imgW="8846005" imgH="6864703" progId="Paint.Picture">
                  <p:embed/>
                </p:oleObj>
              </mc:Choice>
              <mc:Fallback>
                <p:oleObj r:id="rId3" imgW="8846005" imgH="6864703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" y="609600"/>
                        <a:ext cx="7748588" cy="601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596900" y="1463675"/>
          <a:ext cx="7950200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r:id="rId3" imgW="7950609" imgH="4845299" progId="Paint.Picture">
                  <p:embed/>
                </p:oleObj>
              </mc:Choice>
              <mc:Fallback>
                <p:oleObj r:id="rId3" imgW="7950609" imgH="4845299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1463675"/>
                        <a:ext cx="7950200" cy="484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336550" y="814388"/>
          <a:ext cx="84709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5" r:id="rId3" imgW="8471335" imgH="5562886" progId="Paint.Picture">
                  <p:embed/>
                </p:oleObj>
              </mc:Choice>
              <mc:Fallback>
                <p:oleObj r:id="rId3" imgW="8471335" imgH="5562886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814388"/>
                        <a:ext cx="8470900" cy="556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zh-CN" smtClean="0"/>
              <a:t>5.1  </a:t>
            </a:r>
            <a:r>
              <a:rPr lang="zh-CN" altLang="en-US" smtClean="0"/>
              <a:t>信源编码的基本概念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588963" y="609600"/>
          <a:ext cx="7297737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9" r:id="rId3" imgW="7874405" imgH="6591639" progId="Paint.Picture">
                  <p:embed/>
                </p:oleObj>
              </mc:Choice>
              <mc:Fallback>
                <p:oleObj r:id="rId3" imgW="7874405" imgH="6591639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609600"/>
                        <a:ext cx="7297737" cy="610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600075" y="723900"/>
          <a:ext cx="7786688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r:id="rId3" imgW="8217322" imgH="5950256" progId="Paint.Picture">
                  <p:embed/>
                </p:oleObj>
              </mc:Choice>
              <mc:Fallback>
                <p:oleObj r:id="rId3" imgW="8217322" imgH="5950256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723900"/>
                        <a:ext cx="7786688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565150" y="487363"/>
          <a:ext cx="7600950" cy="600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7" r:id="rId3" imgW="8172870" imgH="6458282" progId="Paint.Picture">
                  <p:embed/>
                </p:oleObj>
              </mc:Choice>
              <mc:Fallback>
                <p:oleObj r:id="rId3" imgW="8172870" imgH="6458282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487363"/>
                        <a:ext cx="7600950" cy="600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54275" y="2224088"/>
            <a:ext cx="6537325" cy="1814512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5.3  </a:t>
            </a:r>
            <a:r>
              <a:rPr lang="zh-CN" altLang="en-US" sz="3200" smtClean="0"/>
              <a:t>常见的无失真信源编码方法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61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57188" y="596900"/>
          <a:ext cx="8539162" cy="599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4" r:id="rId3" imgW="3806280" imgH="2681280" progId="Word.Document.8">
                  <p:embed/>
                </p:oleObj>
              </mc:Choice>
              <mc:Fallback>
                <p:oleObj r:id="rId3" imgW="3806280" imgH="26812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596900"/>
                        <a:ext cx="8539162" cy="599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4068763" y="1736725"/>
            <a:ext cx="1979612" cy="36513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60363" y="2420938"/>
            <a:ext cx="2087562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2525" y="3068638"/>
            <a:ext cx="2482850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095625" y="4400550"/>
            <a:ext cx="2232025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192838" y="4652963"/>
            <a:ext cx="1116012" cy="5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547813" y="5768975"/>
            <a:ext cx="846137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750050" y="5337175"/>
            <a:ext cx="1241425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51838" y="5337175"/>
            <a:ext cx="53975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60475" y="6021388"/>
            <a:ext cx="863600" cy="46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5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对象 1"/>
          <p:cNvGraphicFramePr>
            <a:graphicFrameLocks/>
          </p:cNvGraphicFramePr>
          <p:nvPr/>
        </p:nvGraphicFramePr>
        <p:xfrm>
          <a:off x="304800" y="431800"/>
          <a:ext cx="8534400" cy="599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9" r:id="rId3" imgW="8528488" imgH="5988358" progId="Paint.Picture">
                  <p:embed/>
                </p:oleObj>
              </mc:Choice>
              <mc:Fallback>
                <p:oleObj r:id="rId3" imgW="8528488" imgH="5988358" progId="Paint.Picture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31800"/>
                        <a:ext cx="8534400" cy="599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对象 1"/>
          <p:cNvGraphicFramePr>
            <a:graphicFrameLocks/>
          </p:cNvGraphicFramePr>
          <p:nvPr/>
        </p:nvGraphicFramePr>
        <p:xfrm>
          <a:off x="-174625" y="542925"/>
          <a:ext cx="9493250" cy="577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5" r:id="rId3" imgW="9487388" imgH="5766096" progId="Paint.Picture">
                  <p:embed/>
                </p:oleObj>
              </mc:Choice>
              <mc:Fallback>
                <p:oleObj r:id="rId3" imgW="9487388" imgH="5766096" progId="Paint.Picture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74625" y="542925"/>
                        <a:ext cx="9493250" cy="577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5184775" y="1412875"/>
            <a:ext cx="1079500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311525" y="3860800"/>
            <a:ext cx="1655763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8146" name="Object 2"/>
          <p:cNvGraphicFramePr>
            <a:graphicFrameLocks noChangeAspect="1"/>
          </p:cNvGraphicFramePr>
          <p:nvPr/>
        </p:nvGraphicFramePr>
        <p:xfrm>
          <a:off x="287338" y="188913"/>
          <a:ext cx="8285162" cy="69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7" r:id="rId3" imgW="3902760" imgH="3268800" progId="Word.Document.8">
                  <p:embed/>
                </p:oleObj>
              </mc:Choice>
              <mc:Fallback>
                <p:oleObj r:id="rId3" imgW="3902760" imgH="3268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88913"/>
                        <a:ext cx="8285162" cy="69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51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信源     码字</a:t>
                </a:r>
                <a:endParaRPr lang="en-US" altLang="zh-CN" dirty="0" smtClean="0"/>
              </a:p>
              <a:p>
                <a:r>
                  <a:rPr lang="en-US" altLang="zh-CN" dirty="0" smtClean="0"/>
                  <a:t>S1       000</a:t>
                </a:r>
              </a:p>
              <a:p>
                <a:r>
                  <a:rPr lang="en-US" altLang="zh-CN" dirty="0" smtClean="0"/>
                  <a:t>S2       001</a:t>
                </a:r>
              </a:p>
              <a:p>
                <a:r>
                  <a:rPr lang="en-US" altLang="zh-CN" dirty="0" smtClean="0"/>
                  <a:t>S3       011</a:t>
                </a:r>
              </a:p>
              <a:p>
                <a:r>
                  <a:rPr lang="en-US" altLang="zh-CN" dirty="0" smtClean="0"/>
                  <a:t>S4      100</a:t>
                </a:r>
              </a:p>
              <a:p>
                <a:r>
                  <a:rPr lang="en-US" altLang="zh-CN" dirty="0" smtClean="0"/>
                  <a:t>S5      101</a:t>
                </a:r>
              </a:p>
              <a:p>
                <a:r>
                  <a:rPr lang="en-US" altLang="zh-CN" dirty="0" smtClean="0"/>
                  <a:t>S6     1110</a:t>
                </a:r>
              </a:p>
              <a:p>
                <a:pPr marL="0" indent="0">
                  <a:buNone/>
                </a:pPr>
                <a:r>
                  <a:rPr lang="zh-CN" altLang="en-US" dirty="0" smtClean="0"/>
                  <a:t>信源熵：   </a:t>
                </a:r>
                <a:r>
                  <a:rPr lang="en-US" altLang="zh-CN" dirty="0" smtClean="0"/>
                  <a:t>H(S)=2.16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bit/</a:t>
                </a:r>
                <a:r>
                  <a:rPr lang="zh-CN" altLang="en-US" dirty="0" smtClean="0"/>
                  <a:t>符号）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平均码长：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dirty="0" smtClean="0"/>
                  <a:t>=3.11</a:t>
                </a:r>
                <a:r>
                  <a:rPr lang="zh-CN" altLang="en-US" dirty="0" smtClean="0"/>
                  <a:t>（码元</a:t>
                </a:r>
                <a:r>
                  <a:rPr lang="en-US" altLang="zh-CN" dirty="0" smtClean="0"/>
                  <a:t>/ </a:t>
                </a:r>
                <a:r>
                  <a:rPr lang="zh-CN" altLang="en-US" dirty="0" smtClean="0"/>
                  <a:t>符号）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编码效率：</a:t>
                </a:r>
                <a:r>
                  <a:rPr lang="en-US" altLang="zh-CN" dirty="0" smtClean="0"/>
                  <a:t>ƞ=0.839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4" t="-1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854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8146" name="Object 2"/>
          <p:cNvGraphicFramePr>
            <a:graphicFrameLocks noChangeAspect="1"/>
          </p:cNvGraphicFramePr>
          <p:nvPr/>
        </p:nvGraphicFramePr>
        <p:xfrm>
          <a:off x="446088" y="1165225"/>
          <a:ext cx="8075612" cy="354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2" r:id="rId3" imgW="3645360" imgH="1684080" progId="Word.Document.8">
                  <p:embed/>
                </p:oleObj>
              </mc:Choice>
              <mc:Fallback>
                <p:oleObj r:id="rId3" imgW="3645360" imgH="16840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1165225"/>
                        <a:ext cx="8075612" cy="354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3419475" y="2060575"/>
            <a:ext cx="3097213" cy="36513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51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912813" y="1066800"/>
          <a:ext cx="7316787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r:id="rId3" imgW="8166520" imgH="6293173" progId="Paint.Picture">
                  <p:embed/>
                </p:oleObj>
              </mc:Choice>
              <mc:Fallback>
                <p:oleObj r:id="rId3" imgW="8166520" imgH="6293173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066800"/>
                        <a:ext cx="7316787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863600" y="1736725"/>
            <a:ext cx="576263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08175" y="1736725"/>
            <a:ext cx="107950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08625" y="1736725"/>
            <a:ext cx="684213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264275" y="2060575"/>
            <a:ext cx="1476375" cy="0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701675" y="452438"/>
          <a:ext cx="7353300" cy="612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6" r:id="rId3" imgW="7772799" imgH="6470983" progId="Paint.Picture">
                  <p:embed/>
                </p:oleObj>
              </mc:Choice>
              <mc:Fallback>
                <p:oleObj r:id="rId3" imgW="7772799" imgH="6470983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452438"/>
                        <a:ext cx="7353300" cy="612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4356100" y="6489700"/>
            <a:ext cx="1368425" cy="34925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603250" y="609600"/>
          <a:ext cx="7172325" cy="586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9" r:id="rId3" imgW="8122067" imgH="6636091" progId="Paint.Picture">
                  <p:embed/>
                </p:oleObj>
              </mc:Choice>
              <mc:Fallback>
                <p:oleObj r:id="rId3" imgW="8122067" imgH="6636091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609600"/>
                        <a:ext cx="7172325" cy="586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431800" y="404813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zh-CN" u="sng" smtClean="0">
                <a:solidFill>
                  <a:srgbClr val="CC3300"/>
                </a:solidFill>
              </a:rPr>
              <a:t> 【</a:t>
            </a:r>
            <a:r>
              <a:rPr lang="zh-CN" altLang="en-US" u="sng" smtClean="0">
                <a:solidFill>
                  <a:srgbClr val="CC3300"/>
                </a:solidFill>
              </a:rPr>
              <a:t>例</a:t>
            </a:r>
            <a:r>
              <a:rPr lang="en-US" altLang="zh-CN" u="sng" smtClean="0">
                <a:solidFill>
                  <a:srgbClr val="CC3300"/>
                </a:solidFill>
              </a:rPr>
              <a:t>】</a:t>
            </a:r>
            <a:r>
              <a:rPr lang="en-US" altLang="zh-CN" smtClean="0"/>
              <a:t> </a:t>
            </a:r>
            <a:r>
              <a:rPr lang="en-US" altLang="zh-CN" i="1" smtClean="0"/>
              <a:t> </a:t>
            </a:r>
            <a:r>
              <a:rPr lang="zh-CN" altLang="en-US" smtClean="0"/>
              <a:t>离散无记忆信源</a:t>
            </a:r>
            <a:r>
              <a:rPr lang="en-US" altLang="zh-CN" smtClean="0"/>
              <a:t>: </a:t>
            </a: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619250" y="944563"/>
          <a:ext cx="518160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5" r:id="rId3" imgW="2133600" imgH="457200" progId="Equation.DSMT4">
                  <p:embed/>
                </p:oleObj>
              </mc:Choice>
              <mc:Fallback>
                <p:oleObj r:id="rId3" imgW="21336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944563"/>
                        <a:ext cx="5181600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584200" y="2309813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对应的霍夫曼编码？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mtClean="0"/>
              <a:t>说明：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8559800" cy="35861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u="sng" smtClean="0">
                <a:solidFill>
                  <a:srgbClr val="CC3300"/>
                </a:solidFill>
              </a:rPr>
              <a:t>霍夫曼编码方法得到的码并非唯一。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smtClean="0"/>
              <a:t>每次对信源缩减时，赋予信源最后的两个概率最小的符号，用</a:t>
            </a:r>
            <a:r>
              <a:rPr lang="en-US" altLang="zh-CN" sz="2400" smtClean="0"/>
              <a:t>0</a:t>
            </a:r>
            <a:r>
              <a:rPr lang="zh-CN" altLang="en-US" sz="2400" smtClean="0"/>
              <a:t>和</a:t>
            </a:r>
            <a:r>
              <a:rPr lang="en-US" altLang="zh-CN" sz="2400" smtClean="0"/>
              <a:t>1</a:t>
            </a:r>
            <a:r>
              <a:rPr lang="zh-CN" altLang="en-US" sz="2400" smtClean="0"/>
              <a:t>是可以任意的，所以可以得到不同的霍夫曼码，但是不会影响码字的长度。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smtClean="0"/>
              <a:t>对信源进行缩减时，两个概率最小的符号合并后的概率与其他信源符号的概率相同时，这两者在缩减信源中进行概率排序，其位置放置次序是可以任意的，故会得到不同的霍夫曼码。这时将影响各码字的长度，但是平均码长相同。一般将合并后的概率放在上面，这样可以获得较小的码方差。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smtClean="0"/>
          </a:p>
        </p:txBody>
      </p:sp>
      <p:graphicFrame>
        <p:nvGraphicFramePr>
          <p:cNvPr id="46694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484438" y="5411788"/>
          <a:ext cx="4859337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1" r:id="rId3" imgW="2451100" imgH="533400" progId="Equation.3">
                  <p:embed/>
                </p:oleObj>
              </mc:Choice>
              <mc:Fallback>
                <p:oleObj r:id="rId3" imgW="2451100" imgH="533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411788"/>
                        <a:ext cx="4859337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79388" y="4652963"/>
            <a:ext cx="85598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 sz="2400" b="1" u="sng">
                <a:solidFill>
                  <a:srgbClr val="CC3300"/>
                </a:solidFill>
                <a:ea typeface="仿宋_GB2312" pitchFamily="49" charset="-122"/>
              </a:rPr>
              <a:t>需要大量的存储设备来缓冲码字长度的差异，这是码方差小的码质量好的原因。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lang="en-US" altLang="zh-CN" sz="2400" b="1">
              <a:ea typeface="仿宋_GB2312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735263" y="4149725"/>
            <a:ext cx="3781425" cy="71438"/>
          </a:xfrm>
          <a:prstGeom prst="line">
            <a:avLst/>
          </a:prstGeom>
          <a:ln w="254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6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66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66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6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6" grpId="0"/>
      <p:bldP spid="46694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02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107385"/>
              </p:ext>
            </p:extLst>
          </p:nvPr>
        </p:nvGraphicFramePr>
        <p:xfrm>
          <a:off x="549275" y="274638"/>
          <a:ext cx="8332788" cy="654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2" name="Document" r:id="rId3" imgW="4530103" imgH="3560011" progId="Word.Document.8">
                  <p:embed/>
                </p:oleObj>
              </mc:Choice>
              <mc:Fallback>
                <p:oleObj name="Document" r:id="rId3" imgW="4530103" imgH="356001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" y="274638"/>
                        <a:ext cx="8332788" cy="654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60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53561"/>
              </p:ext>
            </p:extLst>
          </p:nvPr>
        </p:nvGraphicFramePr>
        <p:xfrm>
          <a:off x="152400" y="1066800"/>
          <a:ext cx="8839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  <a:gridCol w="1767840"/>
                <a:gridCol w="1767840"/>
                <a:gridCol w="17678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信源符号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码字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码长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码字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码长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9084" y="3969060"/>
                <a:ext cx="694877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latin typeface="Cambria Math"/>
                      </a:rPr>
                      <m:t>第一种</m:t>
                    </m:r>
                    <m:r>
                      <a:rPr lang="zh-CN" altLang="en-US" sz="2000" i="1" dirty="0">
                        <a:latin typeface="Cambria Math"/>
                      </a:rPr>
                      <m:t>编码方法</m:t>
                    </m:r>
                    <m:r>
                      <a:rPr lang="zh-CN" altLang="en-US" sz="2000" b="0" i="1" dirty="0" smtClean="0">
                        <a:latin typeface="Cambria Math"/>
                      </a:rPr>
                      <m:t>：</m:t>
                    </m:r>
                    <m:acc>
                      <m:accPr>
                        <m:chr m:val="̅"/>
                        <m:ctrlPr>
                          <a:rPr lang="en-US" altLang="zh-CN" sz="200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b="1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2.22</a:t>
                </a:r>
                <a:r>
                  <a:rPr lang="zh-CN" altLang="en-US" sz="2000" dirty="0" smtClean="0"/>
                  <a:t>（</a:t>
                </a:r>
                <a:r>
                  <a:rPr lang="zh-CN" altLang="en-US" sz="2000" dirty="0"/>
                  <a:t>码元</a:t>
                </a:r>
                <a:r>
                  <a:rPr lang="en-US" altLang="zh-CN" sz="2000" dirty="0"/>
                  <a:t>/ </a:t>
                </a:r>
                <a:r>
                  <a:rPr lang="zh-CN" altLang="en-US" sz="2000" dirty="0"/>
                  <a:t>符号</a:t>
                </a:r>
                <a:r>
                  <a:rPr lang="zh-CN" altLang="en-US" sz="2000" dirty="0" smtClean="0"/>
                  <a:t>）</a:t>
                </a:r>
                <a:endParaRPr lang="en-US" altLang="zh-CN" sz="2000" dirty="0" smtClean="0"/>
              </a:p>
              <a:p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latin typeface="Cambria Math"/>
                      </a:rPr>
                      <m:t>第二种</m:t>
                    </m:r>
                    <m:r>
                      <a:rPr lang="zh-CN" altLang="en-US" sz="2000" i="1" dirty="0">
                        <a:latin typeface="Cambria Math"/>
                      </a:rPr>
                      <m:t>编码</m:t>
                    </m:r>
                    <m:r>
                      <a:rPr lang="zh-CN" altLang="en-US" sz="2000" i="1" dirty="0" smtClean="0">
                        <a:latin typeface="Cambria Math"/>
                      </a:rPr>
                      <m:t>方法</m:t>
                    </m:r>
                    <m:r>
                      <a:rPr lang="zh-CN" altLang="en-US" sz="2000" b="0" i="1" dirty="0" smtClean="0">
                        <a:latin typeface="Cambria Math"/>
                      </a:rPr>
                      <m:t>：</m:t>
                    </m:r>
                    <m:acc>
                      <m:accPr>
                        <m:chr m:val="̅"/>
                        <m:ctrlPr>
                          <a:rPr lang="en-US" altLang="zh-CN" sz="20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b="1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sz="2000" dirty="0" smtClean="0"/>
                  <a:t> =</a:t>
                </a: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2.22  </a:t>
                </a:r>
                <a:r>
                  <a:rPr lang="zh-CN" altLang="en-US" sz="2000" dirty="0" smtClean="0"/>
                  <a:t>（</a:t>
                </a:r>
                <a:r>
                  <a:rPr lang="zh-CN" altLang="en-US" sz="2000" dirty="0"/>
                  <a:t>码元</a:t>
                </a:r>
                <a:r>
                  <a:rPr lang="en-US" altLang="zh-CN" sz="2000" dirty="0"/>
                  <a:t>/ </a:t>
                </a:r>
                <a:r>
                  <a:rPr lang="zh-CN" altLang="en-US" sz="2000" dirty="0"/>
                  <a:t>符号</a:t>
                </a:r>
                <a:r>
                  <a:rPr lang="zh-CN" altLang="en-US" sz="2000" dirty="0" smtClean="0"/>
                  <a:t>）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但，码长方差不同。</a:t>
                </a:r>
                <a:endParaRPr lang="en-US" altLang="zh-CN" sz="200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4" y="3969060"/>
                <a:ext cx="6948772" cy="1446550"/>
              </a:xfrm>
              <a:prstGeom prst="rect">
                <a:avLst/>
              </a:prstGeom>
              <a:blipFill rotWithShape="1">
                <a:blip r:embed="rId2"/>
                <a:stretch>
                  <a:fillRect l="-877" t="-2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15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82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95288" y="476250"/>
          <a:ext cx="7807325" cy="519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r:id="rId3" imgW="3056400" imgH="2038680" progId="Word.Document.8">
                  <p:embed/>
                </p:oleObj>
              </mc:Choice>
              <mc:Fallback>
                <p:oleObj r:id="rId3" imgW="3056400" imgH="20386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6250"/>
                        <a:ext cx="7807325" cy="519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6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268760"/>
            <a:ext cx="8839200" cy="2841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504" y="4401108"/>
                <a:ext cx="889298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解：</a:t>
                </a:r>
                <a:r>
                  <a:rPr lang="zh-CN" altLang="en-US" sz="2400" dirty="0" smtClean="0"/>
                  <a:t>信源熵</a:t>
                </a:r>
                <a:r>
                  <a:rPr lang="en-US" altLang="zh-CN" sz="2400" dirty="0" smtClean="0"/>
                  <a:t>H(S)=H(0.7,0.3)=0.882(bit/</a:t>
                </a:r>
                <a:r>
                  <a:rPr lang="zh-CN" altLang="en-US" sz="2400" dirty="0" smtClean="0"/>
                  <a:t>符号</a:t>
                </a:r>
                <a:r>
                  <a:rPr lang="en-US" altLang="zh-CN" sz="2400" dirty="0" smtClean="0"/>
                  <a:t>)</a:t>
                </a:r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当</a:t>
                </a:r>
                <a:r>
                  <a:rPr lang="en-US" altLang="zh-CN" sz="2400" dirty="0" smtClean="0"/>
                  <a:t>N=1</a:t>
                </a:r>
                <a:r>
                  <a:rPr lang="zh-CN" altLang="en-US" sz="2400" dirty="0" smtClean="0"/>
                  <a:t>时，编码</a:t>
                </a:r>
                <a:r>
                  <a:rPr lang="zh-CN" altLang="en-US" sz="2400" dirty="0"/>
                  <a:t>方案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s1</a:t>
                </a:r>
                <a:r>
                  <a:rPr lang="zh-CN" altLang="en-US" sz="2400" dirty="0" smtClean="0"/>
                  <a:t>为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s2</a:t>
                </a:r>
                <a:r>
                  <a:rPr lang="zh-CN" altLang="en-US" sz="2400" dirty="0" smtClean="0"/>
                  <a:t>为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=1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ƞ1=0.883</a:t>
                </a:r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401108"/>
                <a:ext cx="8892988" cy="2062103"/>
              </a:xfrm>
              <a:prstGeom prst="rect">
                <a:avLst/>
              </a:prstGeom>
              <a:blipFill rotWithShape="1">
                <a:blip r:embed="rId3"/>
                <a:stretch>
                  <a:fillRect l="-1097" t="-3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/>
                  <a:t>          当</a:t>
                </a:r>
                <a:r>
                  <a:rPr lang="en-US" altLang="zh-CN" dirty="0" smtClean="0"/>
                  <a:t>N=2</a:t>
                </a:r>
                <a:r>
                  <a:rPr lang="zh-CN" altLang="en-US" dirty="0" smtClean="0"/>
                  <a:t>时，信源进行二次扩展。则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信源序列的平均码长：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 smtClean="0"/>
                  <a:t>=1.81</a:t>
                </a:r>
                <a:r>
                  <a:rPr lang="zh-CN" altLang="en-US" dirty="0"/>
                  <a:t>（码元</a:t>
                </a:r>
                <a:r>
                  <a:rPr lang="en-US" altLang="zh-CN" dirty="0"/>
                  <a:t>/ </a:t>
                </a:r>
                <a:r>
                  <a:rPr lang="zh-CN" altLang="en-US" dirty="0" smtClean="0"/>
                  <a:t>二个符号）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单个符号的平均码长：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b="1" i="0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altLang="zh-CN" b="1" i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0.905  </a:t>
                </a:r>
                <a:r>
                  <a:rPr lang="zh-CN" altLang="en-US" dirty="0"/>
                  <a:t>（码元</a:t>
                </a:r>
                <a:r>
                  <a:rPr lang="en-US" altLang="zh-CN" dirty="0"/>
                  <a:t>/ </a:t>
                </a:r>
                <a:r>
                  <a:rPr lang="zh-CN" altLang="en-US" dirty="0"/>
                  <a:t>符号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所以，二次扩展的信源序列进行变长霍夫曼编码的编码效率为：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  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ƞ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𝑯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  <m:r>
                      <a:rPr lang="en-US" altLang="zh-CN" b="1" i="1" smtClean="0">
                        <a:latin typeface="Cambria Math"/>
                      </a:rPr>
                      <m:t>)/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dirty="0" smtClean="0"/>
                  <a:t>=0.974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4" t="-1189" r="-345" b="-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586843"/>
                  </p:ext>
                </p:extLst>
              </p:nvPr>
            </p:nvGraphicFramePr>
            <p:xfrm>
              <a:off x="1259632" y="2240868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信源序列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/>
                                </a:rPr>
                                <m:t>𝜶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oMath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P(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/>
                                </a:rPr>
                                <m:t>𝜶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霍夫曼码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0.49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001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0.09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586843"/>
                  </p:ext>
                </p:extLst>
              </p:nvPr>
            </p:nvGraphicFramePr>
            <p:xfrm>
              <a:off x="1259632" y="2240868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" t="-11475" r="-20030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11475" r="-9970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霍夫曼码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0.49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001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0.09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793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98416" y="440668"/>
                <a:ext cx="8136904" cy="6166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解：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000" dirty="0"/>
                  <a:t>          当</a:t>
                </a:r>
                <a:r>
                  <a:rPr lang="en-US" altLang="zh-CN" sz="2000" dirty="0" smtClean="0"/>
                  <a:t>N=3</a:t>
                </a:r>
                <a:r>
                  <a:rPr lang="zh-CN" altLang="en-US" sz="2000" dirty="0" smtClean="0"/>
                  <a:t>时</a:t>
                </a:r>
                <a:r>
                  <a:rPr lang="zh-CN" altLang="en-US" sz="2000" dirty="0"/>
                  <a:t>，信源</a:t>
                </a:r>
                <a:r>
                  <a:rPr lang="zh-CN" altLang="en-US" sz="2000" dirty="0" smtClean="0"/>
                  <a:t>进行</a:t>
                </a:r>
                <a:r>
                  <a:rPr lang="zh-CN" altLang="en-US" sz="2000" dirty="0"/>
                  <a:t>三</a:t>
                </a:r>
                <a:r>
                  <a:rPr lang="zh-CN" altLang="en-US" sz="2000" dirty="0" smtClean="0"/>
                  <a:t>次</a:t>
                </a:r>
                <a:r>
                  <a:rPr lang="zh-CN" altLang="en-US" sz="2000" dirty="0"/>
                  <a:t>扩展。则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信源</a:t>
                </a:r>
                <a:r>
                  <a:rPr lang="zh-CN" altLang="en-US" sz="2000" dirty="0"/>
                  <a:t>序列的平均码长：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𝟑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dirty="0"/>
                  <a:t>=</a:t>
                </a:r>
                <a:r>
                  <a:rPr lang="zh-CN" altLang="en-US" sz="2000" dirty="0" smtClean="0"/>
                  <a:t>？</a:t>
                </a:r>
                <a:r>
                  <a:rPr lang="zh-CN" altLang="en-US" sz="2000" dirty="0"/>
                  <a:t>（码元</a:t>
                </a:r>
                <a:r>
                  <a:rPr lang="en-US" altLang="zh-CN" sz="2000" dirty="0"/>
                  <a:t>/ </a:t>
                </a:r>
                <a:r>
                  <a:rPr lang="zh-CN" altLang="en-US" sz="2000" dirty="0" smtClean="0"/>
                  <a:t>三符号</a:t>
                </a:r>
                <a:r>
                  <a:rPr lang="zh-CN" altLang="en-US" sz="2000" dirty="0"/>
                  <a:t>）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单个符号的平均码长：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sz="2000" dirty="0"/>
                  <a:t> =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sz="2000" b="1" i="1" smtClean="0">
                            <a:latin typeface="Cambria Math"/>
                          </a:rPr>
                          <m:t>𝟑</m:t>
                        </m:r>
                      </m:den>
                    </m:f>
                    <m:r>
                      <a:rPr lang="en-US" altLang="zh-CN" sz="2000" b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？</a:t>
                </a:r>
                <a:r>
                  <a:rPr lang="en-US" altLang="zh-CN" sz="2000" dirty="0" smtClean="0"/>
                  <a:t>  </a:t>
                </a:r>
                <a:r>
                  <a:rPr lang="zh-CN" altLang="en-US" sz="2000" dirty="0"/>
                  <a:t>（码元</a:t>
                </a:r>
                <a:r>
                  <a:rPr lang="en-US" altLang="zh-CN" sz="2000" dirty="0"/>
                  <a:t>/ </a:t>
                </a:r>
                <a:r>
                  <a:rPr lang="zh-CN" altLang="en-US" sz="2000" dirty="0"/>
                  <a:t>符号</a:t>
                </a:r>
                <a:r>
                  <a:rPr lang="zh-CN" altLang="en-US" sz="2000" dirty="0" smtClean="0"/>
                  <a:t>）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/>
                  <a:t>所以</a:t>
                </a:r>
                <a:r>
                  <a:rPr lang="zh-CN" altLang="en-US" sz="2000" dirty="0" smtClean="0"/>
                  <a:t>，三次扩展信源</a:t>
                </a:r>
                <a:r>
                  <a:rPr lang="zh-CN" altLang="en-US" sz="2000" dirty="0"/>
                  <a:t>序列进行变长霍夫曼编码的编码效率为：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/>
                          </a:rPr>
                          <m:t>  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        </m:t>
                        </m:r>
                        <m:r>
                          <a:rPr lang="en-US" altLang="zh-CN" sz="2000" i="1">
                            <a:latin typeface="Cambria Math"/>
                            <a:ea typeface="Cambria Math"/>
                          </a:rPr>
                          <m:t>ƞ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  <a:ea typeface="Cambria Math"/>
                          </a:rPr>
                          <m:t>𝟑</m:t>
                        </m:r>
                      </m:sub>
                    </m:sSub>
                    <m:r>
                      <a:rPr lang="en-US" altLang="zh-CN" sz="2000" b="1" i="1">
                        <a:latin typeface="Cambria Math"/>
                      </a:rPr>
                      <m:t>=</m:t>
                    </m:r>
                    <m:r>
                      <a:rPr lang="en-US" altLang="zh-CN" sz="2000" b="1" i="1">
                        <a:latin typeface="Cambria Math"/>
                      </a:rPr>
                      <m:t>𝑯</m:t>
                    </m:r>
                    <m:r>
                      <a:rPr lang="en-US" altLang="zh-CN" sz="2000" b="1" i="1">
                        <a:latin typeface="Cambria Math"/>
                      </a:rPr>
                      <m:t>(</m:t>
                    </m:r>
                    <m:r>
                      <a:rPr lang="en-US" altLang="zh-CN" sz="2000" b="1" i="1">
                        <a:latin typeface="Cambria Math"/>
                      </a:rPr>
                      <m:t>𝑺</m:t>
                    </m:r>
                    <m:r>
                      <a:rPr lang="en-US" altLang="zh-CN" sz="2000" b="1" i="1">
                        <a:latin typeface="Cambria Math"/>
                      </a:rPr>
                      <m:t>)/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sz="2000" dirty="0"/>
                  <a:t>=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16" y="440668"/>
                <a:ext cx="8136904" cy="6166881"/>
              </a:xfrm>
              <a:prstGeom prst="rect">
                <a:avLst/>
              </a:prstGeom>
              <a:blipFill rotWithShape="1">
                <a:blip r:embed="rId2"/>
                <a:stretch>
                  <a:fillRect l="-749" t="-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47130"/>
                  </p:ext>
                </p:extLst>
              </p:nvPr>
            </p:nvGraphicFramePr>
            <p:xfrm>
              <a:off x="1079612" y="1052736"/>
              <a:ext cx="609600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信源序列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/>
                                </a:rPr>
                                <m:t>𝜶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oMath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P(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/>
                                </a:rPr>
                                <m:t>𝜶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霍夫曼码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s1s1s1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0.343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s1s1s2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0.147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s1s2s1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0.147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s2s1s1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0.147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s1s2s2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0.063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s2s1s2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0.063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s2s2s1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0.063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s2s2s2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0.027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47130"/>
                  </p:ext>
                </p:extLst>
              </p:nvPr>
            </p:nvGraphicFramePr>
            <p:xfrm>
              <a:off x="1079612" y="1052736"/>
              <a:ext cx="609600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1475" r="-200601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9701" t="-11475" r="-100000" b="-8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霍夫曼码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s1s1s1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0.343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s1s1s2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0.147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s1s2s1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0.147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s2s1s1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0.147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s1s2s2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0.063</a:t>
                          </a:r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s2s1s2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0.063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s2s2s1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0.063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s2s2s2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0.027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99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89150" y="617538"/>
            <a:ext cx="3779838" cy="533400"/>
          </a:xfrm>
        </p:spPr>
        <p:txBody>
          <a:bodyPr/>
          <a:lstStyle/>
          <a:p>
            <a:pPr eaLnBrk="1" hangingPunct="1"/>
            <a:r>
              <a:rPr lang="zh-CN" altLang="en-US" u="sng" smtClean="0"/>
              <a:t>几个术语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1504950" y="1493838"/>
            <a:ext cx="5292725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AutoNum type="circleNumDbPlain"/>
            </a:pPr>
            <a:r>
              <a:rPr lang="zh-CN" altLang="en-US" b="1">
                <a:ea typeface="仿宋_GB2312" pitchFamily="49" charset="-122"/>
              </a:rPr>
              <a:t>码元（码符号）</a:t>
            </a:r>
            <a:endParaRPr lang="en-US" altLang="zh-CN" b="1"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  <a:buFont typeface="Arial" pitchFamily="34" charset="0"/>
              <a:buAutoNum type="circleNumDbPlain"/>
            </a:pPr>
            <a:r>
              <a:rPr lang="zh-CN" altLang="en-US" b="1">
                <a:ea typeface="仿宋_GB2312" pitchFamily="49" charset="-122"/>
              </a:rPr>
              <a:t>码元集</a:t>
            </a:r>
            <a:r>
              <a:rPr lang="en-US" altLang="zh-CN" b="1">
                <a:ea typeface="仿宋_GB2312" pitchFamily="49" charset="-122"/>
              </a:rPr>
              <a:t>X</a:t>
            </a:r>
            <a:endParaRPr lang="zh-CN" altLang="en-US" b="1"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  <a:buFont typeface="Arial" pitchFamily="34" charset="0"/>
              <a:buAutoNum type="circleNumDbPlain"/>
            </a:pPr>
            <a:r>
              <a:rPr lang="zh-CN" altLang="en-US" b="1">
                <a:ea typeface="仿宋_GB2312" pitchFamily="49" charset="-122"/>
              </a:rPr>
              <a:t>码字（由码元组成）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AutoNum type="circleNumDbPlain"/>
            </a:pPr>
            <a:r>
              <a:rPr lang="zh-CN" altLang="en-US" b="1">
                <a:ea typeface="仿宋_GB2312" pitchFamily="49" charset="-122"/>
              </a:rPr>
              <a:t>码字长度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AutoNum type="circleNumDbPlain"/>
            </a:pPr>
            <a:r>
              <a:rPr lang="zh-CN" altLang="en-US" b="1">
                <a:ea typeface="仿宋_GB2312" pitchFamily="49" charset="-122"/>
              </a:rPr>
              <a:t>平均码长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227912" cy="313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1580" y="5268979"/>
            <a:ext cx="748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注意</a:t>
            </a:r>
            <a:r>
              <a:rPr lang="zh-CN" altLang="en-US" sz="2000" dirty="0" smtClean="0"/>
              <a:t>：香农第一定理只给出了平均码长的上下限，并未保证它单调下降，即编码效率单调上升，因此，效率在个别点上随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的增加而有所下降的现象与它逼近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的趋势并不矛盾。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26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70762"/>
              </p:ext>
            </p:extLst>
          </p:nvPr>
        </p:nvGraphicFramePr>
        <p:xfrm>
          <a:off x="370941" y="476672"/>
          <a:ext cx="7466013" cy="618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4" r:id="rId3" imgW="3584520" imgH="2971800" progId="Word.Document.8">
                  <p:embed/>
                </p:oleObj>
              </mc:Choice>
              <mc:Fallback>
                <p:oleObj r:id="rId3" imgW="3584520" imgH="2971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41" y="476672"/>
                        <a:ext cx="7466013" cy="618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151620" y="2384884"/>
            <a:ext cx="187220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5516" y="404664"/>
                <a:ext cx="8839200" cy="5638800"/>
              </a:xfrm>
            </p:spPr>
            <p:txBody>
              <a:bodyPr/>
              <a:lstStyle/>
              <a:p>
                <a:r>
                  <a:rPr lang="en-US" altLang="zh-CN" dirty="0" smtClean="0"/>
                  <a:t>【</a:t>
                </a:r>
                <a:r>
                  <a:rPr lang="zh-CN" altLang="en-US" dirty="0" smtClean="0"/>
                  <a:t>例 </a:t>
                </a:r>
                <a:r>
                  <a:rPr lang="en-US" altLang="zh-CN" dirty="0" smtClean="0"/>
                  <a:t>5.8】</a:t>
                </a:r>
                <a:r>
                  <a:rPr lang="zh-CN" altLang="en-US" dirty="0" smtClean="0"/>
                  <a:t>已知离散无记忆信源为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/>
                                </a:rPr>
                                <m:t>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𝑷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dirty="0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𝟐</m:t>
                              </m:r>
                            </m:e>
                          </m:mr>
                        </m:m>
                        <m:r>
                          <a:rPr lang="en-US" altLang="zh-CN" b="1" i="1" dirty="0" smtClean="0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dirty="0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𝒔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𝟎𝟓</m:t>
                              </m:r>
                            </m:e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𝟎𝟓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试编出三元霍夫曼和四元霍夫曼，并计算编码效率。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解：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）三元霍夫曼</a:t>
                </a:r>
                <a:r>
                  <a:rPr lang="en-US" altLang="zh-CN" dirty="0" smtClean="0"/>
                  <a:t>r=3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n=(3-1)</a:t>
                </a:r>
                <a:r>
                  <a:rPr lang="el-GR" altLang="zh-CN" dirty="0" smtClean="0">
                    <a:latin typeface="Calibri"/>
                  </a:rPr>
                  <a:t>θ</a:t>
                </a:r>
                <a:r>
                  <a:rPr lang="en-US" altLang="zh-CN" dirty="0" smtClean="0">
                    <a:latin typeface="Calibri"/>
                  </a:rPr>
                  <a:t>+3,   </a:t>
                </a:r>
                <a:r>
                  <a:rPr lang="zh-CN" altLang="en-US" dirty="0" smtClean="0">
                    <a:latin typeface="Calibri"/>
                  </a:rPr>
                  <a:t>所以当</a:t>
                </a:r>
                <a:r>
                  <a:rPr lang="el-GR" altLang="zh-CN" dirty="0" smtClean="0">
                    <a:latin typeface="Calibri"/>
                  </a:rPr>
                  <a:t>θ</a:t>
                </a:r>
                <a:r>
                  <a:rPr lang="en-US" altLang="zh-CN" dirty="0" smtClean="0">
                    <a:latin typeface="Calibri"/>
                  </a:rPr>
                  <a:t>=1</a:t>
                </a:r>
                <a:r>
                  <a:rPr lang="zh-CN" altLang="en-US" dirty="0" smtClean="0">
                    <a:latin typeface="Calibri"/>
                  </a:rPr>
                  <a:t>时，</a:t>
                </a:r>
                <a:r>
                  <a:rPr lang="en-US" altLang="zh-CN" dirty="0" smtClean="0">
                    <a:latin typeface="Calibri"/>
                  </a:rPr>
                  <a:t>n=5</a:t>
                </a:r>
                <a:r>
                  <a:rPr lang="zh-CN" altLang="en-US" dirty="0" smtClean="0">
                    <a:latin typeface="Calibri"/>
                  </a:rPr>
                  <a:t>。</a:t>
                </a: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libri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latin typeface="Calibri"/>
                  </a:rPr>
                  <a:t>信源熵：</a:t>
                </a:r>
                <a:r>
                  <a:rPr lang="en-US" altLang="zh-CN" dirty="0" smtClean="0">
                    <a:latin typeface="Calibri"/>
                  </a:rPr>
                  <a:t>H(S)=H(0.4,0.3,0.2,0.05,0.05)=1.95(bit/</a:t>
                </a:r>
                <a:r>
                  <a:rPr lang="zh-CN" altLang="en-US" dirty="0" smtClean="0">
                    <a:latin typeface="Calibri"/>
                  </a:rPr>
                  <a:t>符号</a:t>
                </a:r>
                <a:r>
                  <a:rPr lang="en-US" altLang="zh-CN" dirty="0" smtClean="0">
                    <a:latin typeface="Calibri"/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latin typeface="Calibri"/>
                  </a:rPr>
                  <a:t>平均码长：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smtClean="0"/>
                  <a:t>1.3</a:t>
                </a:r>
                <a:r>
                  <a:rPr lang="zh-CN" altLang="en-US" dirty="0" smtClean="0"/>
                  <a:t>（码元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符号）</a:t>
                </a: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latin typeface="Calibri"/>
                  </a:rPr>
                  <a:t>编码效率：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</a:rPr>
                      <m:t>ƞ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𝑯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𝑺</m:t>
                    </m:r>
                    <m:r>
                      <a:rPr lang="en-US" altLang="zh-CN" i="1">
                        <a:latin typeface="Cambria Math"/>
                      </a:rPr>
                      <m:t>)/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dirty="0" smtClean="0"/>
                  <a:t>logr=0.946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516" y="404664"/>
                <a:ext cx="8839200" cy="5638800"/>
              </a:xfrm>
              <a:blipFill rotWithShape="1">
                <a:blip r:embed="rId3"/>
                <a:stretch>
                  <a:fillRect l="-1034" t="-1189" b="-10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468345"/>
              </p:ext>
            </p:extLst>
          </p:nvPr>
        </p:nvGraphicFramePr>
        <p:xfrm>
          <a:off x="971600" y="2924944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信源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码字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码长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3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43508" y="440668"/>
                <a:ext cx="8839200" cy="5638800"/>
              </a:xfrm>
            </p:spPr>
            <p:txBody>
              <a:bodyPr/>
              <a:lstStyle/>
              <a:p>
                <a:r>
                  <a:rPr lang="zh-CN" altLang="en-US" dirty="0" smtClean="0"/>
                  <a:t>解：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）四元</a:t>
                </a:r>
                <a:r>
                  <a:rPr lang="zh-CN" altLang="en-US" dirty="0"/>
                  <a:t>霍夫曼</a:t>
                </a:r>
                <a:r>
                  <a:rPr lang="en-US" altLang="zh-CN" dirty="0" smtClean="0"/>
                  <a:t>r=4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n=7</a:t>
                </a:r>
                <a:endParaRPr lang="en-US" altLang="zh-CN" dirty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libri"/>
                </a:endParaRPr>
              </a:p>
              <a:p>
                <a:pPr marL="0" indent="0">
                  <a:buNone/>
                </a:pP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Calibri"/>
                  </a:rPr>
                  <a:t> </a:t>
                </a:r>
                <a:r>
                  <a:rPr lang="en-US" altLang="zh-CN" dirty="0" smtClean="0">
                    <a:latin typeface="Calibri"/>
                  </a:rPr>
                  <a:t>            s6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Calibri"/>
                  </a:rPr>
                  <a:t> </a:t>
                </a:r>
                <a:r>
                  <a:rPr lang="en-US" altLang="zh-CN" dirty="0" smtClean="0">
                    <a:latin typeface="Calibri"/>
                  </a:rPr>
                  <a:t>            s7</a:t>
                </a:r>
                <a:endParaRPr lang="en-US" altLang="zh-CN" dirty="0" smtClean="0">
                  <a:latin typeface="Calibri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latin typeface="Calibri"/>
                  </a:rPr>
                  <a:t>信源</a:t>
                </a:r>
                <a:r>
                  <a:rPr lang="zh-CN" altLang="en-US" dirty="0">
                    <a:latin typeface="Calibri"/>
                  </a:rPr>
                  <a:t>熵：</a:t>
                </a:r>
                <a:r>
                  <a:rPr lang="en-US" altLang="zh-CN" dirty="0">
                    <a:latin typeface="Calibri"/>
                  </a:rPr>
                  <a:t>H(S)=H(0.4,0.3,0.2,0.05,0.05)=1.95(bit/</a:t>
                </a:r>
                <a:r>
                  <a:rPr lang="zh-CN" altLang="en-US" dirty="0">
                    <a:latin typeface="Calibri"/>
                  </a:rPr>
                  <a:t>符号</a:t>
                </a:r>
                <a:r>
                  <a:rPr lang="en-US" altLang="zh-CN" dirty="0">
                    <a:latin typeface="Calibri"/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latin typeface="Calibri"/>
                  </a:rPr>
                  <a:t>平均码长：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smtClean="0"/>
                  <a:t>1.1</a:t>
                </a:r>
                <a:r>
                  <a:rPr lang="zh-CN" altLang="en-US" dirty="0" smtClean="0"/>
                  <a:t>（</a:t>
                </a:r>
                <a:r>
                  <a:rPr lang="zh-CN" altLang="en-US" dirty="0"/>
                  <a:t>码元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符号）</a:t>
                </a:r>
                <a:endParaRPr lang="en-US" altLang="zh-CN" dirty="0">
                  <a:latin typeface="Calibri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Calibri"/>
                  </a:rPr>
                  <a:t>编码效率：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ƞ=</m:t>
                    </m:r>
                    <m:r>
                      <a:rPr lang="en-US" altLang="zh-CN" i="1">
                        <a:latin typeface="Cambria Math"/>
                      </a:rPr>
                      <m:t>𝑯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𝑺</m:t>
                    </m:r>
                    <m:r>
                      <a:rPr lang="en-US" altLang="zh-CN" i="1">
                        <a:latin typeface="Cambria Math"/>
                      </a:rPr>
                      <m:t>)/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altLang="zh-CN" dirty="0" smtClean="0"/>
                  <a:t>logr=0.886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注意：要发挥霍夫曼编码的优势，一般情况下，信源符号数应远大于码元数。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08" y="440668"/>
                <a:ext cx="8839200" cy="5638800"/>
              </a:xfrm>
              <a:blipFill rotWithShape="1">
                <a:blip r:embed="rId2"/>
                <a:stretch>
                  <a:fillRect l="-1103" t="-1189" r="-759" b="-17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098800"/>
              </p:ext>
            </p:extLst>
          </p:nvPr>
        </p:nvGraphicFramePr>
        <p:xfrm>
          <a:off x="971600" y="1412776"/>
          <a:ext cx="6096000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信源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码字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码长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s2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s4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altLang="zh-CN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8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584200" y="609600"/>
          <a:ext cx="6919913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7" r:id="rId3" imgW="7893456" imgH="6432881" progId="Paint.Picture">
                  <p:embed/>
                </p:oleObj>
              </mc:Choice>
              <mc:Fallback>
                <p:oleObj r:id="rId3" imgW="7893456" imgH="6432881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609600"/>
                        <a:ext cx="6919913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内容占位符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540438"/>
              </p:ext>
            </p:extLst>
          </p:nvPr>
        </p:nvGraphicFramePr>
        <p:xfrm>
          <a:off x="638175" y="539750"/>
          <a:ext cx="7864475" cy="673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2" name="BMP 图像" r:id="rId3" imgW="10462320" imgH="8961120" progId="Paint.Picture">
                  <p:embed/>
                </p:oleObj>
              </mc:Choice>
              <mc:Fallback>
                <p:oleObj name="BMP 图像" r:id="rId3" imgW="10462320" imgH="8961120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539750"/>
                        <a:ext cx="7864475" cy="673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549275" y="808038"/>
          <a:ext cx="7816850" cy="55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r:id="rId3" imgW="7817252" imgH="5575587" progId="Paint.Picture">
                  <p:embed/>
                </p:oleObj>
              </mc:Choice>
              <mc:Fallback>
                <p:oleObj r:id="rId3" imgW="7817252" imgH="5575587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" y="808038"/>
                        <a:ext cx="7816850" cy="557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406400" y="1162050"/>
          <a:ext cx="8331200" cy="544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r:id="rId3" imgW="8331628" imgH="5448580" progId="Paint.Picture">
                  <p:embed/>
                </p:oleObj>
              </mc:Choice>
              <mc:Fallback>
                <p:oleObj r:id="rId3" imgW="8331628" imgH="5448580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162050"/>
                        <a:ext cx="8331200" cy="544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996950" y="557213"/>
          <a:ext cx="6200775" cy="601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r:id="rId3" imgW="6477333" imgH="6280473" progId="Paint.Picture">
                  <p:embed/>
                </p:oleObj>
              </mc:Choice>
              <mc:Fallback>
                <p:oleObj r:id="rId3" imgW="6477333" imgH="6280473" progId="Paint.Picture">
                  <p:embed/>
                  <p:pic>
                    <p:nvPicPr>
                      <p:cNvPr id="0" name="内容占位符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557213"/>
                        <a:ext cx="6200775" cy="601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仿宋_GB2312"/>
        <a:cs typeface=""/>
      </a:majorFont>
      <a:minorFont>
        <a:latin typeface="Arial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mpd="sng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681</TotalTime>
  <Words>1110</Words>
  <Application>Microsoft Office PowerPoint</Application>
  <PresentationFormat>全屏显示(4:3)</PresentationFormat>
  <Paragraphs>247</Paragraphs>
  <Slides>65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65</vt:i4>
      </vt:variant>
    </vt:vector>
  </HeadingPairs>
  <TitlesOfParts>
    <vt:vector size="73" baseType="lpstr">
      <vt:lpstr>Pixel</vt:lpstr>
      <vt:lpstr>Microsoft Word 97 - 2003 文档</vt:lpstr>
      <vt:lpstr>Bitmap Image</vt:lpstr>
      <vt:lpstr>Visio.Drawing.11</vt:lpstr>
      <vt:lpstr>画笔图片</vt:lpstr>
      <vt:lpstr>MathType 6.0 Equation</vt:lpstr>
      <vt:lpstr>Equation.3</vt:lpstr>
      <vt:lpstr>Document</vt:lpstr>
      <vt:lpstr>第5章   无失真信源编码 </vt:lpstr>
      <vt:lpstr>PowerPoint 演示文稿</vt:lpstr>
      <vt:lpstr>PowerPoint 演示文稿</vt:lpstr>
      <vt:lpstr>5.1  信源编码的基本概念</vt:lpstr>
      <vt:lpstr>PowerPoint 演示文稿</vt:lpstr>
      <vt:lpstr>几个术语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5.2 无失真信源编码定理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  常见的无失真信源编码方法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说明：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zy</dc:creator>
  <cp:lastModifiedBy>Windows 用户</cp:lastModifiedBy>
  <cp:revision>580</cp:revision>
  <dcterms:created xsi:type="dcterms:W3CDTF">2017-12-10T14:34:01Z</dcterms:created>
  <dcterms:modified xsi:type="dcterms:W3CDTF">2022-11-14T12:15:39Z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2052-10.1.0.6929</vt:lpwstr>
  </property>
</Properties>
</file>